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7" r:id="rId3"/>
    <p:sldId id="259" r:id="rId4"/>
    <p:sldId id="260" r:id="rId5"/>
    <p:sldId id="261" r:id="rId6"/>
    <p:sldId id="262" r:id="rId7"/>
    <p:sldId id="275" r:id="rId8"/>
    <p:sldId id="274" r:id="rId9"/>
    <p:sldId id="263" r:id="rId10"/>
    <p:sldId id="264" r:id="rId11"/>
    <p:sldId id="282" r:id="rId12"/>
    <p:sldId id="265" r:id="rId13"/>
    <p:sldId id="273" r:id="rId14"/>
    <p:sldId id="272" r:id="rId15"/>
    <p:sldId id="266" r:id="rId16"/>
    <p:sldId id="276" r:id="rId17"/>
    <p:sldId id="281" r:id="rId18"/>
    <p:sldId id="277" r:id="rId19"/>
    <p:sldId id="279" r:id="rId20"/>
    <p:sldId id="280" r:id="rId21"/>
    <p:sldId id="267" r:id="rId22"/>
    <p:sldId id="271" r:id="rId23"/>
    <p:sldId id="269" r:id="rId24"/>
    <p:sldId id="268" r:id="rId25"/>
    <p:sldId id="27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92" autoAdjust="0"/>
  </p:normalViewPr>
  <p:slideViewPr>
    <p:cSldViewPr snapToGrid="0" snapToObjects="1">
      <p:cViewPr>
        <p:scale>
          <a:sx n="121" d="100"/>
          <a:sy n="121" d="100"/>
        </p:scale>
        <p:origin x="-216" y="-5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3D917-BCFB-C14B-A926-1DB40FE1065A}" type="datetimeFigureOut">
              <a:rPr lang="en-US" smtClean="0"/>
              <a:t>7/8/13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D5D37-727D-8642-A2FF-385DECDD35C8}" type="slidenum">
              <a:rPr lang="en-US" smtClean="0"/>
              <a:t>‹#›</a:t>
            </a:fld>
            <a:endParaRPr lang="en-US"/>
          </a:p>
        </p:txBody>
      </p:sp>
    </p:spTree>
    <p:extLst>
      <p:ext uri="{BB962C8B-B14F-4D97-AF65-F5344CB8AC3E}">
        <p14:creationId xmlns:p14="http://schemas.microsoft.com/office/powerpoint/2010/main" val="22808408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a:t>
            </a:r>
            <a:r>
              <a:rPr lang="en-US" baseline="0" dirty="0" smtClean="0"/>
              <a:t> archiving methods box up files and develop finding aids that help you locate a record based on knowing more or less what you’re looking for.  The problem with this method in the next generation of archives is that “more or less” won’t cut it.  Using current methods, you will need to know exactly what you’re looking for to be able to narrow down your search enough to avoid trawling through mountains of documents and data. If narrowing down a source in a state library’s archive today takes a matter of a few days using current methodology, it will take weeks or months in the archives to come.</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2</a:t>
            </a:fld>
            <a:endParaRPr lang="en-US"/>
          </a:p>
        </p:txBody>
      </p:sp>
    </p:spTree>
    <p:extLst>
      <p:ext uri="{BB962C8B-B14F-4D97-AF65-F5344CB8AC3E}">
        <p14:creationId xmlns:p14="http://schemas.microsoft.com/office/powerpoint/2010/main" val="292200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do you make an index that can accommodate</a:t>
            </a:r>
            <a:r>
              <a:rPr lang="en-US" baseline="0" dirty="0" smtClean="0"/>
              <a:t> all this?  You need something that supports prototyping, because you will not know what the metadata is going in, and you’ll need to experiment before you have an interface worth using.  With really </a:t>
            </a:r>
            <a:r>
              <a:rPr lang="en-US" baseline="0" dirty="0" err="1" smtClean="0"/>
              <a:t>heterogenous</a:t>
            </a:r>
            <a:r>
              <a:rPr lang="en-US" baseline="0" dirty="0" smtClean="0"/>
              <a:t> collections, you will find that no tool will give you everything, but you need something to start with, and an extensible index is a great whiteboard.</a:t>
            </a:r>
            <a:endParaRPr lang="en-US" dirty="0" smtClean="0"/>
          </a:p>
          <a:p>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14</a:t>
            </a:fld>
            <a:endParaRPr lang="en-US"/>
          </a:p>
        </p:txBody>
      </p:sp>
    </p:spTree>
    <p:extLst>
      <p:ext uri="{BB962C8B-B14F-4D97-AF65-F5344CB8AC3E}">
        <p14:creationId xmlns:p14="http://schemas.microsoft.com/office/powerpoint/2010/main" val="324664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a:t>
            </a:r>
            <a:r>
              <a:rPr lang="en-US" baseline="0" dirty="0" smtClean="0"/>
              <a:t> is how we did what we’ve done so far.  We’re using tools under the umbrella of the OSGEO foundation, out of NC State.  We have collected these into a framework we at RENCI are calling </a:t>
            </a:r>
            <a:r>
              <a:rPr lang="en-US" baseline="0" dirty="0" err="1" smtClean="0"/>
              <a:t>Geoanalytics</a:t>
            </a:r>
            <a:r>
              <a:rPr lang="en-US" baseline="0" dirty="0" smtClean="0"/>
              <a:t>.  We’re using heavily custom structures because this is highly customized data.  And because this is large, we’re using gangs of computers rather than trying to do this directly in the data store or on a small machine.  The index can grow as our collection grows without need to re-index the data.</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15</a:t>
            </a:fld>
            <a:endParaRPr lang="en-US"/>
          </a:p>
        </p:txBody>
      </p:sp>
    </p:spTree>
    <p:extLst>
      <p:ext uri="{BB962C8B-B14F-4D97-AF65-F5344CB8AC3E}">
        <p14:creationId xmlns:p14="http://schemas.microsoft.com/office/powerpoint/2010/main" val="199900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21</a:t>
            </a:fld>
            <a:endParaRPr lang="en-US"/>
          </a:p>
        </p:txBody>
      </p:sp>
    </p:spTree>
    <p:extLst>
      <p:ext uri="{BB962C8B-B14F-4D97-AF65-F5344CB8AC3E}">
        <p14:creationId xmlns:p14="http://schemas.microsoft.com/office/powerpoint/2010/main" val="382221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Geography is a good place to start with CI-BER</a:t>
            </a:r>
            <a:r>
              <a:rPr lang="en-US" baseline="0" dirty="0" smtClean="0"/>
              <a:t> because within the small subset of records there is great variability.  It has shown us a way forward by using domain specific tools and gluing them together with our extensible index, and that gives us a way forward toward future work.  </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22</a:t>
            </a:fld>
            <a:endParaRPr lang="en-US"/>
          </a:p>
        </p:txBody>
      </p:sp>
    </p:spTree>
    <p:extLst>
      <p:ext uri="{BB962C8B-B14F-4D97-AF65-F5344CB8AC3E}">
        <p14:creationId xmlns:p14="http://schemas.microsoft.com/office/powerpoint/2010/main" val="292714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would a FOIA request COST if you had to do a significant search on this?  If you had enough to pay the cost, could you actually find enough qualified researchers to help you locate what you’re after?  Who bears that cost and how does monetary, manpower, and expertise costs serve as a</a:t>
            </a:r>
            <a:r>
              <a:rPr lang="en-US" baseline="0" dirty="0" smtClean="0"/>
              <a:t> barrier to servicing legitimate and reasonable requests?  Importantly, legal offices, especially those in the public interest are often served with so-called “adversarial” discovery, where a group, submitting to a discovery request, hands the party making the request an unordered mountain of documents and says “Go to town.  It’s somewhere in there.”</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3</a:t>
            </a:fld>
            <a:endParaRPr lang="en-US"/>
          </a:p>
        </p:txBody>
      </p:sp>
    </p:spTree>
    <p:extLst>
      <p:ext uri="{BB962C8B-B14F-4D97-AF65-F5344CB8AC3E}">
        <p14:creationId xmlns:p14="http://schemas.microsoft.com/office/powerpoint/2010/main" val="398097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talk</a:t>
            </a:r>
            <a:r>
              <a:rPr lang="en-US" baseline="0" dirty="0" smtClean="0"/>
              <a:t> about archives in terms of “series” and “boxes” and so on, but why?  The term “document” or “file” barely holds water with new archives, which often contain multiple physical files for a single record, and in fact as we’ll see in a minute, a record or notion of a file is far richer in a digital archive than in a paper one.  In my mind, we talk about these new archives in terms of the tasks we require of them.  Preservation, discovery, browsing, search.  These core tasks will define the future of the terminology and inform the way we structure the archiving process.</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4</a:t>
            </a:fld>
            <a:endParaRPr lang="en-US"/>
          </a:p>
        </p:txBody>
      </p:sp>
    </p:spTree>
    <p:extLst>
      <p:ext uri="{BB962C8B-B14F-4D97-AF65-F5344CB8AC3E}">
        <p14:creationId xmlns:p14="http://schemas.microsoft.com/office/powerpoint/2010/main" val="137106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indiana</a:t>
            </a:r>
            <a:r>
              <a:rPr lang="en-US" baseline="0" dirty="0" smtClean="0"/>
              <a:t> jones warehouse is boxes upon boxes, seemingly without in, in rows and rows of jumbles.  How can you claim more complexity than that?  In mathematics, we have the notion of the </a:t>
            </a:r>
            <a:r>
              <a:rPr lang="en-US" baseline="0" dirty="0" err="1" smtClean="0"/>
              <a:t>countably</a:t>
            </a:r>
            <a:r>
              <a:rPr lang="en-US" baseline="0" dirty="0" smtClean="0"/>
              <a:t> and </a:t>
            </a:r>
            <a:r>
              <a:rPr lang="en-US" baseline="0" dirty="0" err="1" smtClean="0"/>
              <a:t>uncountably</a:t>
            </a:r>
            <a:r>
              <a:rPr lang="en-US" baseline="0" dirty="0" smtClean="0"/>
              <a:t> infinite.  That is, you can count from 1 to infinity, but how many real numbers are between 0 and 1?  Another infinity of distinct numbers between every regular countable number.  The second you add links from the physical world into the digital world you take a similar great leap in complexity.  Making systems like this manageable is one of the grand challenges, I think, of preservation.</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5</a:t>
            </a:fld>
            <a:endParaRPr lang="en-US"/>
          </a:p>
        </p:txBody>
      </p:sp>
    </p:spTree>
    <p:extLst>
      <p:ext uri="{BB962C8B-B14F-4D97-AF65-F5344CB8AC3E}">
        <p14:creationId xmlns:p14="http://schemas.microsoft.com/office/powerpoint/2010/main" val="198387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Closer</a:t>
            </a:r>
            <a:r>
              <a:rPr lang="en-US" baseline="0" dirty="0" smtClean="0"/>
              <a:t> to home, though, there are simply more classes of digital objects likely to be archived than physical ones, and they age differently and sometimes more extremely than physical objects.  In keeping up with software versions, file formats, etcetera, a file can go from readable to unreadable in a flash of an eye, and software vendors are under no obligation to keep older versions of data readable.  You could no more archive a bathtub full of soap bubbles than preserve some digital data.  </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6</a:t>
            </a:fld>
            <a:endParaRPr lang="en-US"/>
          </a:p>
        </p:txBody>
      </p:sp>
    </p:spTree>
    <p:extLst>
      <p:ext uri="{BB962C8B-B14F-4D97-AF65-F5344CB8AC3E}">
        <p14:creationId xmlns:p14="http://schemas.microsoft.com/office/powerpoint/2010/main" val="158651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Closer</a:t>
            </a:r>
            <a:r>
              <a:rPr lang="en-US" baseline="0" dirty="0" smtClean="0"/>
              <a:t> to home, though, there are simply more classes of digital objects likely to be archived than physical ones, and they age differently and sometimes more extremely than physical objects.  In keeping up with software versions, file formats, etcetera, a file can go from readable to unreadable in a flash of an eye, and software vendors are under no obligation to keep older versions of data readable.  You could no more archive a bathtub full of soap bubbles than preserve some digital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7</a:t>
            </a:fld>
            <a:endParaRPr lang="en-US"/>
          </a:p>
        </p:txBody>
      </p:sp>
    </p:spTree>
    <p:extLst>
      <p:ext uri="{BB962C8B-B14F-4D97-AF65-F5344CB8AC3E}">
        <p14:creationId xmlns:p14="http://schemas.microsoft.com/office/powerpoint/2010/main" val="209291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Closer</a:t>
            </a:r>
            <a:r>
              <a:rPr lang="en-US" baseline="0" dirty="0" smtClean="0"/>
              <a:t> to home, though, there are simply more classes of digital objects likely to be archived than physical ones, and they age differently and sometimes more extremely than physical objects.  In keeping up with software versions, file formats, etcetera, a file can go from readable to unreadable in a flash of an eye, and software vendors are under no obligation to keep older versions of data readable.  You could no more archive a bathtub full of soap bubbles than preserve some digital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8</a:t>
            </a:fld>
            <a:endParaRPr lang="en-US"/>
          </a:p>
        </p:txBody>
      </p:sp>
    </p:spTree>
    <p:extLst>
      <p:ext uri="{BB962C8B-B14F-4D97-AF65-F5344CB8AC3E}">
        <p14:creationId xmlns:p14="http://schemas.microsoft.com/office/powerpoint/2010/main" val="223034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largely, these problems are intractable today, but fortunately the worst of the data tsunami is a few years out.  We have some lead time.  So we began the CI-BER project to consider some of these issues, and begin sketching out solutions, messy and imperfect as they are.</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9</a:t>
            </a:fld>
            <a:endParaRPr lang="en-US"/>
          </a:p>
        </p:txBody>
      </p:sp>
    </p:spTree>
    <p:extLst>
      <p:ext uri="{BB962C8B-B14F-4D97-AF65-F5344CB8AC3E}">
        <p14:creationId xmlns:p14="http://schemas.microsoft.com/office/powerpoint/2010/main" val="115404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wall of statistics gives you an idea of what one “record” in a geographic context might be.  These stats are those of the world’s most advanced hurricane surge model, in use now by emergency managers dealing with the effects of Sandy.  But to understand Sandy, we have to go back to historical storms to see what the effects of similar events were.  To do that, we need archives, but importantly we also need browsing mechanisms that show us the data in context and link it with other archived data that may be easier to relate to than days after days and hours after hours of visuals.  Like, oh, a timeline.  </a:t>
            </a:r>
            <a:endParaRPr lang="en-US" dirty="0" smtClean="0"/>
          </a:p>
          <a:p>
            <a:endParaRPr lang="en-US" dirty="0" smtClean="0"/>
          </a:p>
          <a:p>
            <a:r>
              <a:rPr lang="en-US" dirty="0" smtClean="0"/>
              <a:t>Show</a:t>
            </a:r>
            <a:r>
              <a:rPr lang="en-US" baseline="0" dirty="0" smtClean="0"/>
              <a:t> the big board after this slide.</a:t>
            </a:r>
            <a:endParaRPr lang="en-US" dirty="0"/>
          </a:p>
        </p:txBody>
      </p:sp>
      <p:sp>
        <p:nvSpPr>
          <p:cNvPr id="4" name="Slide Number Placeholder 3"/>
          <p:cNvSpPr>
            <a:spLocks noGrp="1"/>
          </p:cNvSpPr>
          <p:nvPr>
            <p:ph type="sldNum" sz="quarter" idx="10"/>
          </p:nvPr>
        </p:nvSpPr>
        <p:spPr/>
        <p:txBody>
          <a:bodyPr/>
          <a:lstStyle/>
          <a:p>
            <a:fld id="{A31D5D37-727D-8642-A2FF-385DECDD35C8}" type="slidenum">
              <a:rPr lang="en-US" smtClean="0"/>
              <a:t>13</a:t>
            </a:fld>
            <a:endParaRPr lang="en-US"/>
          </a:p>
        </p:txBody>
      </p:sp>
    </p:spTree>
    <p:extLst>
      <p:ext uri="{BB962C8B-B14F-4D97-AF65-F5344CB8AC3E}">
        <p14:creationId xmlns:p14="http://schemas.microsoft.com/office/powerpoint/2010/main" val="12852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C39EB65-FA74-ED46-A544-36A0E9B79001}" type="datetimeFigureOut">
              <a:rPr lang="en-US" smtClean="0"/>
              <a:t>7/8/13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9772993-89E5-9B4A-BC8D-06A2264C5DD6}"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9EB65-FA74-ED46-A544-36A0E9B79001}" type="datetimeFigureOut">
              <a:rPr lang="en-US" smtClean="0"/>
              <a:t>7/8/13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72993-89E5-9B4A-BC8D-06A2264C5D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9EB65-FA74-ED46-A544-36A0E9B79001}" type="datetimeFigureOut">
              <a:rPr lang="en-US" smtClean="0"/>
              <a:t>7/8/13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9772993-89E5-9B4A-BC8D-06A2264C5D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9EB65-FA74-ED46-A544-36A0E9B79001}" type="datetimeFigureOut">
              <a:rPr lang="en-US" smtClean="0"/>
              <a:t>7/8/13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72993-89E5-9B4A-BC8D-06A2264C5DD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C39EB65-FA74-ED46-A544-36A0E9B79001}" type="datetimeFigureOut">
              <a:rPr lang="en-US" smtClean="0"/>
              <a:t>7/8/13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9772993-89E5-9B4A-BC8D-06A2264C5DD6}"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39EB65-FA74-ED46-A544-36A0E9B79001}" type="datetimeFigureOut">
              <a:rPr lang="en-US" smtClean="0"/>
              <a:t>7/8/13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72993-89E5-9B4A-BC8D-06A2264C5DD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39EB65-FA74-ED46-A544-36A0E9B79001}" type="datetimeFigureOut">
              <a:rPr lang="en-US" smtClean="0"/>
              <a:t>7/8/13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72993-89E5-9B4A-BC8D-06A2264C5DD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39EB65-FA74-ED46-A544-36A0E9B79001}" type="datetimeFigureOut">
              <a:rPr lang="en-US" smtClean="0"/>
              <a:t>7/8/13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72993-89E5-9B4A-BC8D-06A2264C5DD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C39EB65-FA74-ED46-A544-36A0E9B79001}" type="datetimeFigureOut">
              <a:rPr lang="en-US" smtClean="0"/>
              <a:t>7/8/13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72993-89E5-9B4A-BC8D-06A2264C5D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9EB65-FA74-ED46-A544-36A0E9B79001}" type="datetimeFigureOut">
              <a:rPr lang="en-US" smtClean="0"/>
              <a:t>7/8/13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9772993-89E5-9B4A-BC8D-06A2264C5DD6}"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9EB65-FA74-ED46-A544-36A0E9B79001}" type="datetimeFigureOut">
              <a:rPr lang="en-US" smtClean="0"/>
              <a:t>7/8/13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72993-89E5-9B4A-BC8D-06A2264C5DD6}"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C39EB65-FA74-ED46-A544-36A0E9B79001}" type="datetimeFigureOut">
              <a:rPr lang="en-US" smtClean="0"/>
              <a:t>7/8/13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9772993-89E5-9B4A-BC8D-06A2264C5D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ci-ber.blogspot.com/" TargetMode="External"/><Relationship Id="rId4" Type="http://schemas.openxmlformats.org/officeDocument/2006/relationships/hyperlink" Target="http://www.whitehouse.gov/sites/default/files/microsites/ostp/big_data_fact_sheet.pdf"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052959"/>
            <a:ext cx="1981200" cy="4360205"/>
          </a:xfrm>
        </p:spPr>
        <p:txBody>
          <a:bodyPr>
            <a:normAutofit/>
          </a:bodyPr>
          <a:lstStyle/>
          <a:p>
            <a:r>
              <a:rPr lang="en-US" dirty="0" smtClean="0"/>
              <a:t>Jefferson Heard</a:t>
            </a:r>
          </a:p>
          <a:p>
            <a:r>
              <a:rPr lang="en-US" dirty="0" smtClean="0"/>
              <a:t>RENCI, UNC Chapel Hill</a:t>
            </a:r>
          </a:p>
          <a:p>
            <a:r>
              <a:rPr lang="en-US" dirty="0" smtClean="0"/>
              <a:t>jeff@renci.org</a:t>
            </a:r>
          </a:p>
          <a:p>
            <a:endParaRPr lang="en-US" dirty="0"/>
          </a:p>
          <a:p>
            <a:r>
              <a:rPr lang="en-US" dirty="0" smtClean="0"/>
              <a:t>Richard Marciano, SILS, UNC Chapel Hill</a:t>
            </a:r>
          </a:p>
          <a:p>
            <a:r>
              <a:rPr lang="en-US" sz="1400" dirty="0" err="1" smtClean="0"/>
              <a:t>marciano@unc.edu</a:t>
            </a:r>
            <a:endParaRPr lang="en-US" sz="1400" dirty="0"/>
          </a:p>
        </p:txBody>
      </p:sp>
      <p:sp>
        <p:nvSpPr>
          <p:cNvPr id="2" name="Title 1"/>
          <p:cNvSpPr>
            <a:spLocks noGrp="1"/>
          </p:cNvSpPr>
          <p:nvPr>
            <p:ph type="title"/>
          </p:nvPr>
        </p:nvSpPr>
        <p:spPr/>
        <p:txBody>
          <a:bodyPr/>
          <a:lstStyle/>
          <a:p>
            <a:r>
              <a:rPr lang="en-US" dirty="0" smtClean="0"/>
              <a:t>Issues of scale in next-gen archives</a:t>
            </a:r>
            <a:endParaRPr lang="en-US" dirty="0"/>
          </a:p>
        </p:txBody>
      </p:sp>
    </p:spTree>
    <p:extLst>
      <p:ext uri="{BB962C8B-B14F-4D97-AF65-F5344CB8AC3E}">
        <p14:creationId xmlns:p14="http://schemas.microsoft.com/office/powerpoint/2010/main" val="356427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71950" cy="4525963"/>
          </a:xfrm>
        </p:spPr>
        <p:txBody>
          <a:bodyPr>
            <a:normAutofit fontScale="70000" lnSpcReduction="20000"/>
          </a:bodyPr>
          <a:lstStyle/>
          <a:p>
            <a:r>
              <a:rPr lang="en-US" dirty="0" smtClean="0"/>
              <a:t>75 million records</a:t>
            </a:r>
          </a:p>
          <a:p>
            <a:r>
              <a:rPr lang="en-US" dirty="0" smtClean="0"/>
              <a:t>70 TB of data</a:t>
            </a:r>
          </a:p>
          <a:p>
            <a:r>
              <a:rPr lang="en-US" dirty="0" smtClean="0"/>
              <a:t>150 government agencies</a:t>
            </a:r>
          </a:p>
          <a:p>
            <a:r>
              <a:rPr lang="en-US" dirty="0" smtClean="0"/>
              <a:t>Files in every format, of every quality.</a:t>
            </a:r>
          </a:p>
          <a:p>
            <a:r>
              <a:rPr lang="en-US" dirty="0" smtClean="0"/>
              <a:t>Radically heterogeneous, ad-hoc structures for managing data</a:t>
            </a:r>
          </a:p>
          <a:p>
            <a:pPr marL="45720" indent="0">
              <a:buNone/>
            </a:pPr>
            <a:endParaRPr lang="en-US" dirty="0" smtClean="0"/>
          </a:p>
          <a:p>
            <a:r>
              <a:rPr lang="en-US" dirty="0" smtClean="0"/>
              <a:t>Built on top of the </a:t>
            </a:r>
            <a:r>
              <a:rPr lang="en-US" dirty="0" err="1" smtClean="0"/>
              <a:t>iRODS</a:t>
            </a:r>
            <a:r>
              <a:rPr lang="en-US" dirty="0" smtClean="0"/>
              <a:t> data grid software:</a:t>
            </a:r>
          </a:p>
          <a:p>
            <a:pPr lvl="1"/>
            <a:r>
              <a:rPr lang="en-US" dirty="0" smtClean="0"/>
              <a:t>Manage </a:t>
            </a:r>
            <a:r>
              <a:rPr lang="en-US" dirty="0"/>
              <a:t>a collection that is distributed across multiple heterogeneous resources in multiple administrative domains</a:t>
            </a:r>
          </a:p>
          <a:p>
            <a:pPr lvl="1"/>
            <a:r>
              <a:rPr lang="en-US" dirty="0"/>
              <a:t>Enforce and validate management policies (retention, disposition, access, quotas, integrity, authenticity, chain of custody, etc.)</a:t>
            </a:r>
          </a:p>
          <a:p>
            <a:pPr lvl="1"/>
            <a:r>
              <a:rPr lang="en-US" dirty="0"/>
              <a:t>Automate administrative functions (migration, replication, audit trails, reports, caching, aggregation, …)</a:t>
            </a:r>
          </a:p>
          <a:p>
            <a:r>
              <a:rPr lang="en-US" dirty="0"/>
              <a:t>Applications include shared collections, digital libraries, archives, and processing pipelines.</a:t>
            </a:r>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The test collection </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29150" y="1868991"/>
            <a:ext cx="4057650" cy="4525963"/>
          </a:xfrm>
          <a:prstGeom prst="rect">
            <a:avLst/>
          </a:prstGeom>
        </p:spPr>
      </p:pic>
      <p:sp>
        <p:nvSpPr>
          <p:cNvPr id="7" name="Rectangle 6"/>
          <p:cNvSpPr/>
          <p:nvPr/>
        </p:nvSpPr>
        <p:spPr>
          <a:xfrm>
            <a:off x="5624286" y="1868991"/>
            <a:ext cx="3062514" cy="4525963"/>
          </a:xfrm>
          <a:prstGeom prst="rect">
            <a:avLst/>
          </a:prstGeom>
          <a:solidFill>
            <a:schemeClr val="bg1">
              <a:alpha val="68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29150" y="2975428"/>
            <a:ext cx="995136" cy="3419526"/>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24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1719" y="0"/>
            <a:ext cx="5486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33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1.2 million records</a:t>
            </a:r>
          </a:p>
          <a:p>
            <a:r>
              <a:rPr lang="en-US" dirty="0" smtClean="0"/>
              <a:t>Vector data: made up of points, lines, and polygons</a:t>
            </a:r>
          </a:p>
          <a:p>
            <a:pPr lvl="1"/>
            <a:r>
              <a:rPr lang="en-US" dirty="0" smtClean="0"/>
              <a:t>Political boundaries. Physical features. Demographics.</a:t>
            </a:r>
          </a:p>
          <a:p>
            <a:r>
              <a:rPr lang="en-US" dirty="0" smtClean="0"/>
              <a:t>Raster data: made up of discrete points defined continuously over a field</a:t>
            </a:r>
          </a:p>
          <a:p>
            <a:pPr lvl="1"/>
            <a:r>
              <a:rPr lang="en-US" dirty="0" smtClean="0"/>
              <a:t>Imagery. Environmental modeling. Land use.</a:t>
            </a:r>
          </a:p>
          <a:p>
            <a:r>
              <a:rPr lang="en-US" dirty="0" smtClean="0"/>
              <a:t>100s of data formats.</a:t>
            </a:r>
          </a:p>
          <a:p>
            <a:r>
              <a:rPr lang="en-US" dirty="0" smtClean="0"/>
              <a:t>10,000s of projections. (mapping of globe to flat surface)</a:t>
            </a:r>
            <a:endParaRPr lang="en-US" dirty="0"/>
          </a:p>
        </p:txBody>
      </p:sp>
      <p:sp>
        <p:nvSpPr>
          <p:cNvPr id="2" name="Title 1"/>
          <p:cNvSpPr>
            <a:spLocks noGrp="1"/>
          </p:cNvSpPr>
          <p:nvPr>
            <p:ph type="title"/>
          </p:nvPr>
        </p:nvSpPr>
        <p:spPr/>
        <p:txBody>
          <a:bodyPr/>
          <a:lstStyle/>
          <a:p>
            <a:r>
              <a:rPr lang="en-US" dirty="0" smtClean="0"/>
              <a:t>A geographic subset</a:t>
            </a:r>
            <a:endParaRPr lang="en-US" dirty="0"/>
          </a:p>
        </p:txBody>
      </p:sp>
    </p:spTree>
    <p:extLst>
      <p:ext uri="{BB962C8B-B14F-4D97-AF65-F5344CB8AC3E}">
        <p14:creationId xmlns:p14="http://schemas.microsoft.com/office/powerpoint/2010/main" val="324240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Timeseries</a:t>
            </a:r>
            <a:r>
              <a:rPr lang="en-US" dirty="0"/>
              <a:t> </a:t>
            </a:r>
            <a:r>
              <a:rPr lang="en-US" dirty="0" smtClean="0"/>
              <a:t>continuously growing every 6 hours for past 3 years and next 3 at least.</a:t>
            </a:r>
          </a:p>
          <a:p>
            <a:r>
              <a:rPr lang="en-US" dirty="0" smtClean="0"/>
              <a:t>625,000 items per timestamp.</a:t>
            </a:r>
          </a:p>
          <a:p>
            <a:r>
              <a:rPr lang="en-US" dirty="0" smtClean="0"/>
              <a:t>25 elements per item.</a:t>
            </a:r>
          </a:p>
          <a:p>
            <a:r>
              <a:rPr lang="en-US" dirty="0" smtClean="0"/>
              <a:t>15 source files go into the production of this, all of which must be archived as well as the workflow used to generate the final dataset.</a:t>
            </a:r>
          </a:p>
          <a:p>
            <a:r>
              <a:rPr lang="en-US" dirty="0" smtClean="0"/>
              <a:t>How to retrieve, browse, view, understand this data?</a:t>
            </a:r>
            <a:endParaRPr lang="en-US" dirty="0"/>
          </a:p>
        </p:txBody>
      </p:sp>
      <p:sp>
        <p:nvSpPr>
          <p:cNvPr id="2" name="Title 1"/>
          <p:cNvSpPr>
            <a:spLocks noGrp="1"/>
          </p:cNvSpPr>
          <p:nvPr>
            <p:ph type="title"/>
          </p:nvPr>
        </p:nvSpPr>
        <p:spPr/>
        <p:txBody>
          <a:bodyPr/>
          <a:lstStyle/>
          <a:p>
            <a:r>
              <a:rPr lang="en-US" dirty="0" smtClean="0"/>
              <a:t>A “typical” geographic dataset</a:t>
            </a:r>
            <a:endParaRPr lang="en-US" dirty="0"/>
          </a:p>
        </p:txBody>
      </p:sp>
    </p:spTree>
    <p:extLst>
      <p:ext uri="{BB962C8B-B14F-4D97-AF65-F5344CB8AC3E}">
        <p14:creationId xmlns:p14="http://schemas.microsoft.com/office/powerpoint/2010/main" val="61195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Archival metadata in large digital collections is often sparse and must be automatically extracted.</a:t>
            </a:r>
          </a:p>
          <a:p>
            <a:r>
              <a:rPr lang="en-US" dirty="0" smtClean="0"/>
              <a:t>Really large collections, it may not be useful to extract metadata from every file.</a:t>
            </a:r>
          </a:p>
          <a:p>
            <a:r>
              <a:rPr lang="en-US" dirty="0" smtClean="0"/>
              <a:t>For radically heterogeneous collections there is no one-size-fits-all solution to index.</a:t>
            </a:r>
            <a:endParaRPr lang="en-US" dirty="0"/>
          </a:p>
        </p:txBody>
      </p:sp>
      <p:sp>
        <p:nvSpPr>
          <p:cNvPr id="2" name="Title 1"/>
          <p:cNvSpPr>
            <a:spLocks noGrp="1"/>
          </p:cNvSpPr>
          <p:nvPr>
            <p:ph type="title"/>
          </p:nvPr>
        </p:nvSpPr>
        <p:spPr/>
        <p:txBody>
          <a:bodyPr>
            <a:normAutofit fontScale="90000"/>
          </a:bodyPr>
          <a:lstStyle/>
          <a:p>
            <a:r>
              <a:rPr lang="en-US" dirty="0" smtClean="0"/>
              <a:t>General ideas for indexing large collections</a:t>
            </a:r>
            <a:endParaRPr lang="en-US" dirty="0"/>
          </a:p>
        </p:txBody>
      </p:sp>
    </p:spTree>
    <p:extLst>
      <p:ext uri="{BB962C8B-B14F-4D97-AF65-F5344CB8AC3E}">
        <p14:creationId xmlns:p14="http://schemas.microsoft.com/office/powerpoint/2010/main" val="81607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Open tools. </a:t>
            </a:r>
          </a:p>
          <a:p>
            <a:r>
              <a:rPr lang="en-US" dirty="0" smtClean="0"/>
              <a:t>RENCI </a:t>
            </a:r>
            <a:r>
              <a:rPr lang="en-US" dirty="0" err="1" smtClean="0"/>
              <a:t>Geoanalytics</a:t>
            </a:r>
            <a:r>
              <a:rPr lang="en-US" dirty="0" smtClean="0"/>
              <a:t>.</a:t>
            </a:r>
          </a:p>
          <a:p>
            <a:r>
              <a:rPr lang="en-US" dirty="0" smtClean="0"/>
              <a:t>Custom structures.</a:t>
            </a:r>
          </a:p>
          <a:p>
            <a:r>
              <a:rPr lang="en-US" dirty="0" smtClean="0"/>
              <a:t>Processing heavy, so use many processors.</a:t>
            </a:r>
            <a:endParaRPr lang="en-US" dirty="0"/>
          </a:p>
        </p:txBody>
      </p:sp>
      <p:sp>
        <p:nvSpPr>
          <p:cNvPr id="2" name="Title 1"/>
          <p:cNvSpPr>
            <a:spLocks noGrp="1"/>
          </p:cNvSpPr>
          <p:nvPr>
            <p:ph type="title"/>
          </p:nvPr>
        </p:nvSpPr>
        <p:spPr/>
        <p:txBody>
          <a:bodyPr/>
          <a:lstStyle/>
          <a:p>
            <a:r>
              <a:rPr lang="en-US" dirty="0" smtClean="0"/>
              <a:t>Indexing geographic data</a:t>
            </a:r>
            <a:endParaRPr lang="en-US" dirty="0"/>
          </a:p>
        </p:txBody>
      </p:sp>
    </p:spTree>
    <p:extLst>
      <p:ext uri="{BB962C8B-B14F-4D97-AF65-F5344CB8AC3E}">
        <p14:creationId xmlns:p14="http://schemas.microsoft.com/office/powerpoint/2010/main" val="134591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CI-BER indexing</a:t>
            </a:r>
            <a:endParaRPr lang="en-US" dirty="0"/>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1179322" y="1856174"/>
            <a:ext cx="6645027" cy="4365986"/>
          </a:xfrm>
          <a:prstGeom prst="rect">
            <a:avLst/>
          </a:prstGeom>
          <a:noFill/>
          <a:ln>
            <a:noFill/>
          </a:ln>
        </p:spPr>
      </p:pic>
    </p:spTree>
    <p:extLst>
      <p:ext uri="{BB962C8B-B14F-4D97-AF65-F5344CB8AC3E}">
        <p14:creationId xmlns:p14="http://schemas.microsoft.com/office/powerpoint/2010/main" val="156250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Cyberinfrastructure</a:t>
            </a:r>
            <a:r>
              <a:rPr lang="en-US" dirty="0" smtClean="0"/>
              <a:t> for dealing with huge geographical datasets.</a:t>
            </a:r>
          </a:p>
          <a:p>
            <a:r>
              <a:rPr lang="en-US" dirty="0" smtClean="0"/>
              <a:t>Combines structured and semi-structured representations of geographic data with </a:t>
            </a:r>
            <a:r>
              <a:rPr lang="en-US" dirty="0" err="1" smtClean="0"/>
              <a:t>iRODS</a:t>
            </a:r>
            <a:r>
              <a:rPr lang="en-US" dirty="0" smtClean="0"/>
              <a:t>, automatic task queues, and open standard sharing protocols.</a:t>
            </a:r>
            <a:endParaRPr lang="en-US" dirty="0"/>
          </a:p>
        </p:txBody>
      </p:sp>
      <p:sp>
        <p:nvSpPr>
          <p:cNvPr id="2" name="Title 1"/>
          <p:cNvSpPr>
            <a:spLocks noGrp="1"/>
          </p:cNvSpPr>
          <p:nvPr>
            <p:ph type="title"/>
          </p:nvPr>
        </p:nvSpPr>
        <p:spPr/>
        <p:txBody>
          <a:bodyPr>
            <a:normAutofit/>
          </a:bodyPr>
          <a:lstStyle/>
          <a:p>
            <a:r>
              <a:rPr lang="en-US" dirty="0" err="1" smtClean="0"/>
              <a:t>Cyberinfrastructure</a:t>
            </a:r>
            <a:r>
              <a:rPr lang="en-US" dirty="0" smtClean="0"/>
              <a:t>: </a:t>
            </a:r>
            <a:r>
              <a:rPr lang="en-US" dirty="0" err="1" smtClean="0"/>
              <a:t>Geoanalytics</a:t>
            </a:r>
            <a:endParaRPr lang="en-US" dirty="0"/>
          </a:p>
        </p:txBody>
      </p:sp>
    </p:spTree>
    <p:extLst>
      <p:ext uri="{BB962C8B-B14F-4D97-AF65-F5344CB8AC3E}">
        <p14:creationId xmlns:p14="http://schemas.microsoft.com/office/powerpoint/2010/main" val="257037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Focus on top-down and bottom up browsing of collection geospatial data.</a:t>
            </a:r>
          </a:p>
          <a:p>
            <a:r>
              <a:rPr lang="en-US" dirty="0" smtClean="0"/>
              <a:t>Top down case: start with the directory structure, view how it lays out geospatially.</a:t>
            </a:r>
          </a:p>
          <a:p>
            <a:r>
              <a:rPr lang="en-US" dirty="0" smtClean="0"/>
              <a:t>Bottom-up case: start with the geography and allow the user to browse the collection.</a:t>
            </a:r>
            <a:endParaRPr lang="en-US" dirty="0"/>
          </a:p>
        </p:txBody>
      </p:sp>
      <p:sp>
        <p:nvSpPr>
          <p:cNvPr id="2" name="Title 1"/>
          <p:cNvSpPr>
            <a:spLocks noGrp="1"/>
          </p:cNvSpPr>
          <p:nvPr>
            <p:ph type="title"/>
          </p:nvPr>
        </p:nvSpPr>
        <p:spPr/>
        <p:txBody>
          <a:bodyPr/>
          <a:lstStyle/>
          <a:p>
            <a:r>
              <a:rPr lang="en-US" dirty="0" smtClean="0"/>
              <a:t>CI-BER visualizations</a:t>
            </a:r>
            <a:endParaRPr lang="en-US" dirty="0"/>
          </a:p>
        </p:txBody>
      </p:sp>
    </p:spTree>
    <p:extLst>
      <p:ext uri="{BB962C8B-B14F-4D97-AF65-F5344CB8AC3E}">
        <p14:creationId xmlns:p14="http://schemas.microsoft.com/office/powerpoint/2010/main" val="37561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US" dirty="0" err="1" smtClean="0"/>
              <a:t>Treemaps</a:t>
            </a:r>
            <a:endParaRPr lang="en-US" dirty="0"/>
          </a:p>
        </p:txBody>
      </p:sp>
      <p:sp>
        <p:nvSpPr>
          <p:cNvPr id="8" name="TextBox 7"/>
          <p:cNvSpPr txBox="1"/>
          <p:nvPr/>
        </p:nvSpPr>
        <p:spPr>
          <a:xfrm>
            <a:off x="204112" y="2167622"/>
            <a:ext cx="3211135" cy="3416320"/>
          </a:xfrm>
          <a:prstGeom prst="rect">
            <a:avLst/>
          </a:prstGeom>
          <a:noFill/>
        </p:spPr>
        <p:txBody>
          <a:bodyPr wrap="none" rtlCol="0">
            <a:spAutoFit/>
          </a:bodyPr>
          <a:lstStyle/>
          <a:p>
            <a:pPr marL="285750" indent="-285750">
              <a:buFont typeface="Arial"/>
              <a:buChar char="•"/>
            </a:pPr>
            <a:r>
              <a:rPr lang="en-US" dirty="0" smtClean="0"/>
              <a:t>Variables are size, position</a:t>
            </a:r>
          </a:p>
          <a:p>
            <a:r>
              <a:rPr lang="en-US" dirty="0"/>
              <a:t> </a:t>
            </a:r>
            <a:r>
              <a:rPr lang="en-US" dirty="0" smtClean="0"/>
              <a:t>    and color.</a:t>
            </a:r>
          </a:p>
          <a:p>
            <a:endParaRPr lang="en-US" dirty="0" smtClean="0"/>
          </a:p>
          <a:p>
            <a:pPr marL="285750" indent="-285750">
              <a:buFont typeface="Arial"/>
              <a:buChar char="•"/>
            </a:pPr>
            <a:r>
              <a:rPr lang="en-US" dirty="0" smtClean="0"/>
              <a:t>Shows relative composition</a:t>
            </a:r>
          </a:p>
          <a:p>
            <a:r>
              <a:rPr lang="en-US" dirty="0"/>
              <a:t> </a:t>
            </a:r>
            <a:r>
              <a:rPr lang="en-US" dirty="0" smtClean="0"/>
              <a:t>    of one component to a sub-</a:t>
            </a:r>
          </a:p>
          <a:p>
            <a:r>
              <a:rPr lang="en-US" dirty="0" smtClean="0"/>
              <a:t>     collection.</a:t>
            </a:r>
          </a:p>
          <a:p>
            <a:endParaRPr lang="en-US" dirty="0"/>
          </a:p>
          <a:p>
            <a:pPr marL="285750" indent="-285750">
              <a:buFont typeface="Arial"/>
              <a:buChar char="•"/>
            </a:pPr>
            <a:r>
              <a:rPr lang="en-US" dirty="0" smtClean="0"/>
              <a:t>Generally interactive.  Users</a:t>
            </a:r>
          </a:p>
          <a:p>
            <a:r>
              <a:rPr lang="en-US" dirty="0" smtClean="0"/>
              <a:t>     drill down by clicking on a</a:t>
            </a:r>
          </a:p>
          <a:p>
            <a:r>
              <a:rPr lang="en-US" dirty="0"/>
              <a:t> </a:t>
            </a:r>
            <a:r>
              <a:rPr lang="en-US" dirty="0" smtClean="0"/>
              <a:t>    square.</a:t>
            </a:r>
          </a:p>
          <a:p>
            <a:endParaRPr lang="en-US" dirty="0"/>
          </a:p>
          <a:p>
            <a:endParaRPr lang="en-US" dirty="0"/>
          </a:p>
        </p:txBody>
      </p:sp>
    </p:spTree>
    <p:extLst>
      <p:ext uri="{BB962C8B-B14F-4D97-AF65-F5344CB8AC3E}">
        <p14:creationId xmlns:p14="http://schemas.microsoft.com/office/powerpoint/2010/main" val="295679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Current archive methods follow traditional methods.  </a:t>
            </a:r>
          </a:p>
          <a:p>
            <a:r>
              <a:rPr lang="en-US" dirty="0" smtClean="0"/>
              <a:t>Digital analogues of box, file, series, etc.</a:t>
            </a:r>
          </a:p>
          <a:p>
            <a:r>
              <a:rPr lang="en-US" dirty="0" smtClean="0"/>
              <a:t>In digital archives, trends could put a millions of boxes in a single archive in just a few years.</a:t>
            </a:r>
          </a:p>
        </p:txBody>
      </p:sp>
      <p:sp>
        <p:nvSpPr>
          <p:cNvPr id="2" name="Title 1"/>
          <p:cNvSpPr>
            <a:spLocks noGrp="1"/>
          </p:cNvSpPr>
          <p:nvPr>
            <p:ph type="title"/>
          </p:nvPr>
        </p:nvSpPr>
        <p:spPr/>
        <p:txBody>
          <a:bodyPr>
            <a:normAutofit fontScale="90000"/>
          </a:bodyPr>
          <a:lstStyle/>
          <a:p>
            <a:r>
              <a:rPr lang="en-US" dirty="0" smtClean="0"/>
              <a:t>Why do current methods fall short?</a:t>
            </a:r>
            <a:endParaRPr lang="en-US" dirty="0"/>
          </a:p>
        </p:txBody>
      </p:sp>
    </p:spTree>
    <p:extLst>
      <p:ext uri="{BB962C8B-B14F-4D97-AF65-F5344CB8AC3E}">
        <p14:creationId xmlns:p14="http://schemas.microsoft.com/office/powerpoint/2010/main" val="399206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Geography gives explicit social relevance to data.  If I see data points clustered over Durham, I immediately see the relevance of that </a:t>
            </a:r>
            <a:r>
              <a:rPr lang="en-US" b="1" i="1" dirty="0" smtClean="0"/>
              <a:t>to me.</a:t>
            </a:r>
          </a:p>
          <a:p>
            <a:r>
              <a:rPr lang="en-US" dirty="0" smtClean="0"/>
              <a:t>Also, geography provides structure to otherwise difficult to structure data.  Relating data to the physical world, when relevant, can increase a person’s ability to process it.</a:t>
            </a:r>
            <a:endParaRPr lang="en-US" dirty="0"/>
          </a:p>
        </p:txBody>
      </p:sp>
      <p:sp>
        <p:nvSpPr>
          <p:cNvPr id="2" name="Title 1"/>
          <p:cNvSpPr>
            <a:spLocks noGrp="1"/>
          </p:cNvSpPr>
          <p:nvPr>
            <p:ph type="title"/>
          </p:nvPr>
        </p:nvSpPr>
        <p:spPr/>
        <p:txBody>
          <a:bodyPr/>
          <a:lstStyle/>
          <a:p>
            <a:r>
              <a:rPr lang="en-US" dirty="0" smtClean="0"/>
              <a:t>Importance of geography</a:t>
            </a:r>
            <a:endParaRPr lang="en-US" dirty="0"/>
          </a:p>
        </p:txBody>
      </p:sp>
    </p:spTree>
    <p:extLst>
      <p:ext uri="{BB962C8B-B14F-4D97-AF65-F5344CB8AC3E}">
        <p14:creationId xmlns:p14="http://schemas.microsoft.com/office/powerpoint/2010/main" val="4188907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US" dirty="0" smtClean="0"/>
              <a:t>Browsing the index</a:t>
            </a:r>
            <a:endParaRPr lang="en-US" dirty="0"/>
          </a:p>
        </p:txBody>
      </p:sp>
    </p:spTree>
    <p:extLst>
      <p:ext uri="{BB962C8B-B14F-4D97-AF65-F5344CB8AC3E}">
        <p14:creationId xmlns:p14="http://schemas.microsoft.com/office/powerpoint/2010/main" val="426017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Geographic data is a microcosm of the heterogeneous data problem.</a:t>
            </a:r>
          </a:p>
          <a:p>
            <a:r>
              <a:rPr lang="en-US" dirty="0" smtClean="0"/>
              <a:t>Automatic tools that go deeper than “file type, owner, etc.” are useful but only apply to their own domain.  </a:t>
            </a:r>
            <a:endParaRPr lang="en-US" dirty="0"/>
          </a:p>
          <a:p>
            <a:r>
              <a:rPr lang="en-US" dirty="0" smtClean="0"/>
              <a:t>Find ways to incorporate ready-made tools rather than rolling your own.</a:t>
            </a:r>
          </a:p>
        </p:txBody>
      </p:sp>
      <p:sp>
        <p:nvSpPr>
          <p:cNvPr id="2" name="Title 1"/>
          <p:cNvSpPr>
            <a:spLocks noGrp="1"/>
          </p:cNvSpPr>
          <p:nvPr>
            <p:ph type="title"/>
          </p:nvPr>
        </p:nvSpPr>
        <p:spPr/>
        <p:txBody>
          <a:bodyPr>
            <a:normAutofit fontScale="90000"/>
          </a:bodyPr>
          <a:lstStyle/>
          <a:p>
            <a:r>
              <a:rPr lang="en-US" dirty="0" smtClean="0"/>
              <a:t>What indexing geography says about other kinds of data</a:t>
            </a:r>
            <a:endParaRPr lang="en-US" dirty="0"/>
          </a:p>
        </p:txBody>
      </p:sp>
    </p:spTree>
    <p:extLst>
      <p:ext uri="{BB962C8B-B14F-4D97-AF65-F5344CB8AC3E}">
        <p14:creationId xmlns:p14="http://schemas.microsoft.com/office/powerpoint/2010/main" val="420036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How to augment an index?  Make it extensible.</a:t>
            </a:r>
          </a:p>
          <a:p>
            <a:r>
              <a:rPr lang="en-US" dirty="0" smtClean="0"/>
              <a:t>New </a:t>
            </a:r>
            <a:r>
              <a:rPr lang="en-US" dirty="0" err="1" smtClean="0"/>
              <a:t>NoSQL</a:t>
            </a:r>
            <a:r>
              <a:rPr lang="en-US" dirty="0" smtClean="0"/>
              <a:t> solutions like </a:t>
            </a:r>
            <a:r>
              <a:rPr lang="en-US" dirty="0" err="1" smtClean="0"/>
              <a:t>Hadoop</a:t>
            </a:r>
            <a:r>
              <a:rPr lang="en-US" dirty="0" smtClean="0"/>
              <a:t>, </a:t>
            </a:r>
            <a:r>
              <a:rPr lang="en-US" dirty="0" err="1" smtClean="0"/>
              <a:t>Redis</a:t>
            </a:r>
            <a:r>
              <a:rPr lang="en-US" dirty="0" smtClean="0"/>
              <a:t>, and </a:t>
            </a:r>
            <a:r>
              <a:rPr lang="en-US" dirty="0" err="1" smtClean="0"/>
              <a:t>MongoDB</a:t>
            </a:r>
            <a:r>
              <a:rPr lang="en-US" dirty="0" smtClean="0"/>
              <a:t> allow you to append data and add indexes that efficiently search the appended data</a:t>
            </a:r>
            <a:endParaRPr lang="en-US" dirty="0"/>
          </a:p>
        </p:txBody>
      </p:sp>
      <p:sp>
        <p:nvSpPr>
          <p:cNvPr id="2" name="Title 1"/>
          <p:cNvSpPr>
            <a:spLocks noGrp="1"/>
          </p:cNvSpPr>
          <p:nvPr>
            <p:ph type="title"/>
          </p:nvPr>
        </p:nvSpPr>
        <p:spPr/>
        <p:txBody>
          <a:bodyPr/>
          <a:lstStyle/>
          <a:p>
            <a:r>
              <a:rPr lang="en-US" dirty="0" smtClean="0"/>
              <a:t>Future: “dynamic” indexes</a:t>
            </a:r>
            <a:endParaRPr lang="en-US" dirty="0"/>
          </a:p>
        </p:txBody>
      </p:sp>
    </p:spTree>
    <p:extLst>
      <p:ext uri="{BB962C8B-B14F-4D97-AF65-F5344CB8AC3E}">
        <p14:creationId xmlns:p14="http://schemas.microsoft.com/office/powerpoint/2010/main" val="144670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Open an API to the index.</a:t>
            </a:r>
          </a:p>
          <a:p>
            <a:r>
              <a:rPr lang="en-US" dirty="0"/>
              <a:t>A</a:t>
            </a:r>
            <a:r>
              <a:rPr lang="en-US" dirty="0" smtClean="0"/>
              <a:t>llow interested researchers to write agents to crawl the index.</a:t>
            </a:r>
          </a:p>
          <a:p>
            <a:r>
              <a:rPr lang="en-US" dirty="0" smtClean="0"/>
              <a:t>Agents download original data and post new metadata to the index, thus augmenting it.</a:t>
            </a:r>
          </a:p>
        </p:txBody>
      </p:sp>
      <p:sp>
        <p:nvSpPr>
          <p:cNvPr id="2" name="Title 1"/>
          <p:cNvSpPr>
            <a:spLocks noGrp="1"/>
          </p:cNvSpPr>
          <p:nvPr>
            <p:ph type="title"/>
          </p:nvPr>
        </p:nvSpPr>
        <p:spPr/>
        <p:txBody>
          <a:bodyPr/>
          <a:lstStyle/>
          <a:p>
            <a:r>
              <a:rPr lang="en-US" dirty="0" smtClean="0"/>
              <a:t>Future: intelligent agents</a:t>
            </a:r>
            <a:endParaRPr lang="en-US" dirty="0"/>
          </a:p>
        </p:txBody>
      </p:sp>
    </p:spTree>
    <p:extLst>
      <p:ext uri="{BB962C8B-B14F-4D97-AF65-F5344CB8AC3E}">
        <p14:creationId xmlns:p14="http://schemas.microsoft.com/office/powerpoint/2010/main" val="295486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Open APIs and good browsing interfaces open up the opportunity for “interactive archiving”</a:t>
            </a:r>
          </a:p>
          <a:p>
            <a:pPr lvl="1"/>
            <a:r>
              <a:rPr lang="en-US" dirty="0" smtClean="0"/>
              <a:t>Allow users to mark content of interest and annotate it.</a:t>
            </a:r>
          </a:p>
          <a:p>
            <a:pPr lvl="1"/>
            <a:r>
              <a:rPr lang="en-US" dirty="0" smtClean="0"/>
              <a:t>Notify archivists or researchers of this “meta-content” for vetting and incorporating into finding aids.</a:t>
            </a:r>
          </a:p>
          <a:p>
            <a:pPr lvl="1"/>
            <a:r>
              <a:rPr lang="en-US" dirty="0" smtClean="0"/>
              <a:t>Use machine learning to match the interests of people who use an archive similarly.</a:t>
            </a:r>
            <a:endParaRPr lang="en-US" dirty="0"/>
          </a:p>
        </p:txBody>
      </p:sp>
      <p:sp>
        <p:nvSpPr>
          <p:cNvPr id="2" name="Title 1"/>
          <p:cNvSpPr>
            <a:spLocks noGrp="1"/>
          </p:cNvSpPr>
          <p:nvPr>
            <p:ph type="title"/>
          </p:nvPr>
        </p:nvSpPr>
        <p:spPr/>
        <p:txBody>
          <a:bodyPr/>
          <a:lstStyle/>
          <a:p>
            <a:r>
              <a:rPr lang="en-US" dirty="0" smtClean="0"/>
              <a:t>Future: crowdsourcing content</a:t>
            </a:r>
            <a:endParaRPr lang="en-US" dirty="0"/>
          </a:p>
        </p:txBody>
      </p:sp>
    </p:spTree>
    <p:extLst>
      <p:ext uri="{BB962C8B-B14F-4D97-AF65-F5344CB8AC3E}">
        <p14:creationId xmlns:p14="http://schemas.microsoft.com/office/powerpoint/2010/main" val="425313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a FOIA request on this</a:t>
            </a:r>
            <a:endParaRPr lang="en-US" dirty="0"/>
          </a:p>
        </p:txBody>
      </p:sp>
      <p:pic>
        <p:nvPicPr>
          <p:cNvPr id="4" name="Picture 3"/>
          <p:cNvPicPr>
            <a:picLocks noChangeAspect="1"/>
          </p:cNvPicPr>
          <p:nvPr/>
        </p:nvPicPr>
        <p:blipFill>
          <a:blip r:embed="rId3"/>
          <a:stretch>
            <a:fillRect/>
          </a:stretch>
        </p:blipFill>
        <p:spPr>
          <a:xfrm>
            <a:off x="962413" y="1621470"/>
            <a:ext cx="7133617" cy="47058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082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pic>
        <p:nvPicPr>
          <p:cNvPr id="6" name="Picture 5"/>
          <p:cNvPicPr>
            <a:picLocks noChangeAspect="1"/>
          </p:cNvPicPr>
          <p:nvPr/>
        </p:nvPicPr>
        <p:blipFill>
          <a:blip r:embed="rId3"/>
          <a:stretch>
            <a:fillRect/>
          </a:stretch>
        </p:blipFill>
        <p:spPr>
          <a:xfrm>
            <a:off x="457200" y="1592645"/>
            <a:ext cx="8229600" cy="4634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54826" y="3644901"/>
            <a:ext cx="4416594" cy="1938992"/>
          </a:xfrm>
          <a:prstGeom prst="rect">
            <a:avLst/>
          </a:prstGeom>
          <a:noFill/>
        </p:spPr>
        <p:txBody>
          <a:bodyPr wrap="none" rtlCol="0">
            <a:spAutoFit/>
          </a:bodyPr>
          <a:lstStyle/>
          <a:p>
            <a:r>
              <a:rPr lang="en-US" sz="2000" dirty="0" err="1" smtClean="0">
                <a:latin typeface="Garamond"/>
                <a:cs typeface="Garamond"/>
              </a:rPr>
              <a:t>Skeumorphism</a:t>
            </a:r>
            <a:r>
              <a:rPr lang="en-US" sz="2000" dirty="0" smtClean="0">
                <a:latin typeface="Garamond"/>
                <a:cs typeface="Garamond"/>
              </a:rPr>
              <a:t> – n. The use of archaic or </a:t>
            </a:r>
            <a:br>
              <a:rPr lang="en-US" sz="2000" dirty="0" smtClean="0">
                <a:latin typeface="Garamond"/>
                <a:cs typeface="Garamond"/>
              </a:rPr>
            </a:br>
            <a:r>
              <a:rPr lang="en-US" sz="2000" dirty="0" smtClean="0">
                <a:latin typeface="Garamond"/>
                <a:cs typeface="Garamond"/>
              </a:rPr>
              <a:t>vestigial elements in a design to retain user</a:t>
            </a:r>
            <a:br>
              <a:rPr lang="en-US" sz="2000" dirty="0" smtClean="0">
                <a:latin typeface="Garamond"/>
                <a:cs typeface="Garamond"/>
              </a:rPr>
            </a:br>
            <a:r>
              <a:rPr lang="en-US" sz="2000" dirty="0" smtClean="0">
                <a:latin typeface="Garamond"/>
                <a:cs typeface="Garamond"/>
              </a:rPr>
              <a:t>familiarity. </a:t>
            </a:r>
          </a:p>
          <a:p>
            <a:endParaRPr lang="en-US" sz="2000" dirty="0">
              <a:latin typeface="Garamond"/>
              <a:cs typeface="Garamond"/>
            </a:endParaRPr>
          </a:p>
          <a:p>
            <a:r>
              <a:rPr lang="en-US" sz="2000" dirty="0" err="1" smtClean="0">
                <a:latin typeface="Garamond"/>
                <a:cs typeface="Garamond"/>
              </a:rPr>
              <a:t>Skeumorphims</a:t>
            </a:r>
            <a:r>
              <a:rPr lang="en-US" sz="2000" dirty="0" smtClean="0">
                <a:latin typeface="Garamond"/>
                <a:cs typeface="Garamond"/>
              </a:rPr>
              <a:t> in digital archives </a:t>
            </a:r>
            <a:br>
              <a:rPr lang="en-US" sz="2000" dirty="0" smtClean="0">
                <a:latin typeface="Garamond"/>
                <a:cs typeface="Garamond"/>
              </a:rPr>
            </a:br>
            <a:r>
              <a:rPr lang="en-US" sz="2000" b="1" dirty="0" smtClean="0">
                <a:latin typeface="Garamond"/>
                <a:cs typeface="Garamond"/>
              </a:rPr>
              <a:t>will not work.</a:t>
            </a:r>
            <a:endParaRPr lang="en-US" sz="2000" dirty="0">
              <a:latin typeface="Garamond"/>
              <a:cs typeface="Garamond"/>
            </a:endParaRPr>
          </a:p>
        </p:txBody>
      </p:sp>
    </p:spTree>
    <p:extLst>
      <p:ext uri="{BB962C8B-B14F-4D97-AF65-F5344CB8AC3E}">
        <p14:creationId xmlns:p14="http://schemas.microsoft.com/office/powerpoint/2010/main" val="227825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 can we possibly be more complex than the warehouse in Indiana Jones?</a:t>
            </a:r>
            <a:endParaRPr lang="en-US" dirty="0"/>
          </a:p>
        </p:txBody>
      </p:sp>
      <p:sp>
        <p:nvSpPr>
          <p:cNvPr id="2" name="Title 1"/>
          <p:cNvSpPr>
            <a:spLocks noGrp="1"/>
          </p:cNvSpPr>
          <p:nvPr>
            <p:ph type="title"/>
          </p:nvPr>
        </p:nvSpPr>
        <p:spPr/>
        <p:txBody>
          <a:bodyPr/>
          <a:lstStyle/>
          <a:p>
            <a:r>
              <a:rPr lang="en-US" dirty="0" smtClean="0"/>
              <a:t>Richer, more complex?</a:t>
            </a:r>
            <a:endParaRPr lang="en-US" dirty="0"/>
          </a:p>
        </p:txBody>
      </p:sp>
      <p:sp>
        <p:nvSpPr>
          <p:cNvPr id="6" name="Cloud 5"/>
          <p:cNvSpPr/>
          <p:nvPr/>
        </p:nvSpPr>
        <p:spPr>
          <a:xfrm>
            <a:off x="977544" y="3189900"/>
            <a:ext cx="1562386" cy="1244858"/>
          </a:xfrm>
          <a:prstGeom prst="cloud">
            <a:avLst/>
          </a:prstGeom>
          <a:ln/>
        </p:spPr>
        <p:style>
          <a:lnRef idx="0">
            <a:schemeClr val="accent6"/>
          </a:lnRef>
          <a:fillRef idx="3">
            <a:schemeClr val="accent6"/>
          </a:fillRef>
          <a:effectRef idx="3">
            <a:schemeClr val="accent6"/>
          </a:effectRef>
          <a:fontRef idx="minor">
            <a:schemeClr val="lt1"/>
          </a:fontRef>
        </p:style>
        <p:txBody>
          <a:bodyPr/>
          <a:lstStyle/>
          <a:p>
            <a:r>
              <a:rPr lang="en-US" dirty="0" smtClean="0"/>
              <a:t>Digital object</a:t>
            </a:r>
            <a:endParaRPr lang="en-US" dirty="0"/>
          </a:p>
        </p:txBody>
      </p:sp>
      <p:sp>
        <p:nvSpPr>
          <p:cNvPr id="7" name="Rectangle 6"/>
          <p:cNvSpPr/>
          <p:nvPr/>
        </p:nvSpPr>
        <p:spPr>
          <a:xfrm>
            <a:off x="3775438" y="3378401"/>
            <a:ext cx="1800506" cy="822960"/>
          </a:xfrm>
          <a:prstGeom prst="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Digital archive system</a:t>
            </a:r>
            <a:endParaRPr lang="en-US" dirty="0"/>
          </a:p>
        </p:txBody>
      </p:sp>
      <p:sp>
        <p:nvSpPr>
          <p:cNvPr id="8" name="Bevel 7"/>
          <p:cNvSpPr/>
          <p:nvPr/>
        </p:nvSpPr>
        <p:spPr>
          <a:xfrm>
            <a:off x="6880900" y="3517297"/>
            <a:ext cx="1721132" cy="590061"/>
          </a:xfrm>
          <a:prstGeom prst="bevel">
            <a:avLst/>
          </a:prstGeom>
          <a:ln/>
        </p:spPr>
        <p:style>
          <a:lnRef idx="0">
            <a:schemeClr val="dk1"/>
          </a:lnRef>
          <a:fillRef idx="3">
            <a:schemeClr val="dk1"/>
          </a:fillRef>
          <a:effectRef idx="3">
            <a:schemeClr val="dk1"/>
          </a:effectRef>
          <a:fontRef idx="minor">
            <a:schemeClr val="lt1"/>
          </a:fontRef>
        </p:style>
        <p:txBody>
          <a:bodyPr/>
          <a:lstStyle/>
          <a:p>
            <a:r>
              <a:rPr lang="en-US" dirty="0" smtClean="0"/>
              <a:t>Physical object</a:t>
            </a:r>
            <a:endParaRPr lang="en-US" dirty="0"/>
          </a:p>
        </p:txBody>
      </p:sp>
      <p:sp>
        <p:nvSpPr>
          <p:cNvPr id="9" name="Right Arrow 8"/>
          <p:cNvSpPr/>
          <p:nvPr/>
        </p:nvSpPr>
        <p:spPr>
          <a:xfrm>
            <a:off x="2733669" y="3408166"/>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ight Arrow 9"/>
          <p:cNvSpPr/>
          <p:nvPr/>
        </p:nvSpPr>
        <p:spPr>
          <a:xfrm>
            <a:off x="5868897" y="3408166"/>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p:cNvSpPr txBox="1"/>
          <p:nvPr/>
        </p:nvSpPr>
        <p:spPr>
          <a:xfrm>
            <a:off x="2733669" y="2946584"/>
            <a:ext cx="4198585" cy="369332"/>
          </a:xfrm>
          <a:prstGeom prst="rect">
            <a:avLst/>
          </a:prstGeom>
          <a:noFill/>
        </p:spPr>
        <p:txBody>
          <a:bodyPr wrap="none" rtlCol="0">
            <a:spAutoFit/>
          </a:bodyPr>
          <a:lstStyle/>
          <a:p>
            <a:r>
              <a:rPr lang="en-US" dirty="0" smtClean="0"/>
              <a:t>Link from digital object to a physical object</a:t>
            </a:r>
            <a:endParaRPr lang="en-US" dirty="0"/>
          </a:p>
        </p:txBody>
      </p:sp>
      <p:sp>
        <p:nvSpPr>
          <p:cNvPr id="12" name="Cloud 11"/>
          <p:cNvSpPr/>
          <p:nvPr/>
        </p:nvSpPr>
        <p:spPr>
          <a:xfrm>
            <a:off x="977544" y="5114702"/>
            <a:ext cx="1562386" cy="1244858"/>
          </a:xfrm>
          <a:prstGeom prst="cloud">
            <a:avLst/>
          </a:prstGeom>
          <a:ln/>
        </p:spPr>
        <p:style>
          <a:lnRef idx="0">
            <a:schemeClr val="accent6"/>
          </a:lnRef>
          <a:fillRef idx="3">
            <a:schemeClr val="accent6"/>
          </a:fillRef>
          <a:effectRef idx="3">
            <a:schemeClr val="accent6"/>
          </a:effectRef>
          <a:fontRef idx="minor">
            <a:schemeClr val="lt1"/>
          </a:fontRef>
        </p:style>
        <p:txBody>
          <a:bodyPr/>
          <a:lstStyle/>
          <a:p>
            <a:r>
              <a:rPr lang="en-US" dirty="0" smtClean="0"/>
              <a:t>Digital object</a:t>
            </a:r>
            <a:endParaRPr lang="en-US" dirty="0"/>
          </a:p>
        </p:txBody>
      </p:sp>
      <p:sp>
        <p:nvSpPr>
          <p:cNvPr id="13" name="Rectangle 12"/>
          <p:cNvSpPr/>
          <p:nvPr/>
        </p:nvSpPr>
        <p:spPr>
          <a:xfrm>
            <a:off x="3775438" y="5303203"/>
            <a:ext cx="1800506" cy="822960"/>
          </a:xfrm>
          <a:prstGeom prst="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Digital archive system</a:t>
            </a:r>
            <a:endParaRPr lang="en-US" dirty="0"/>
          </a:p>
        </p:txBody>
      </p:sp>
      <p:sp>
        <p:nvSpPr>
          <p:cNvPr id="14" name="Bevel 13"/>
          <p:cNvSpPr/>
          <p:nvPr/>
        </p:nvSpPr>
        <p:spPr>
          <a:xfrm>
            <a:off x="6880900" y="5442099"/>
            <a:ext cx="1721132" cy="590061"/>
          </a:xfrm>
          <a:prstGeom prst="bevel">
            <a:avLst/>
          </a:prstGeom>
          <a:ln/>
        </p:spPr>
        <p:style>
          <a:lnRef idx="0">
            <a:schemeClr val="dk1"/>
          </a:lnRef>
          <a:fillRef idx="3">
            <a:schemeClr val="dk1"/>
          </a:fillRef>
          <a:effectRef idx="3">
            <a:schemeClr val="dk1"/>
          </a:effectRef>
          <a:fontRef idx="minor">
            <a:schemeClr val="lt1"/>
          </a:fontRef>
        </p:style>
        <p:txBody>
          <a:bodyPr/>
          <a:lstStyle/>
          <a:p>
            <a:r>
              <a:rPr lang="en-US" dirty="0" smtClean="0"/>
              <a:t>Physical object</a:t>
            </a:r>
            <a:endParaRPr lang="en-US" dirty="0"/>
          </a:p>
        </p:txBody>
      </p:sp>
      <p:sp>
        <p:nvSpPr>
          <p:cNvPr id="17" name="TextBox 16"/>
          <p:cNvSpPr txBox="1"/>
          <p:nvPr/>
        </p:nvSpPr>
        <p:spPr>
          <a:xfrm>
            <a:off x="2733669" y="4871386"/>
            <a:ext cx="4034315" cy="369332"/>
          </a:xfrm>
          <a:prstGeom prst="rect">
            <a:avLst/>
          </a:prstGeom>
          <a:noFill/>
        </p:spPr>
        <p:txBody>
          <a:bodyPr wrap="none" rtlCol="0">
            <a:spAutoFit/>
          </a:bodyPr>
          <a:lstStyle/>
          <a:p>
            <a:r>
              <a:rPr lang="en-US" dirty="0" smtClean="0"/>
              <a:t>Link from physical object to digital object</a:t>
            </a:r>
            <a:endParaRPr lang="en-US" dirty="0"/>
          </a:p>
        </p:txBody>
      </p:sp>
      <p:sp>
        <p:nvSpPr>
          <p:cNvPr id="18" name="Left Arrow 17"/>
          <p:cNvSpPr/>
          <p:nvPr/>
        </p:nvSpPr>
        <p:spPr>
          <a:xfrm>
            <a:off x="2674139" y="5283264"/>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Left Arrow 18"/>
          <p:cNvSpPr/>
          <p:nvPr/>
        </p:nvSpPr>
        <p:spPr>
          <a:xfrm>
            <a:off x="5759759" y="5313028"/>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3883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Non textual data are handled in the physical world by someone actually describing them.</a:t>
            </a:r>
          </a:p>
        </p:txBody>
      </p:sp>
      <p:sp>
        <p:nvSpPr>
          <p:cNvPr id="2" name="Title 1"/>
          <p:cNvSpPr>
            <a:spLocks noGrp="1"/>
          </p:cNvSpPr>
          <p:nvPr>
            <p:ph type="title"/>
          </p:nvPr>
        </p:nvSpPr>
        <p:spPr/>
        <p:txBody>
          <a:bodyPr/>
          <a:lstStyle/>
          <a:p>
            <a:r>
              <a:rPr lang="en-US" dirty="0" smtClean="0"/>
              <a:t>Richer, more complex?</a:t>
            </a:r>
            <a:endParaRPr lang="en-US" dirty="0"/>
          </a:p>
        </p:txBody>
      </p:sp>
      <p:pic>
        <p:nvPicPr>
          <p:cNvPr id="4" name="Picture 3"/>
          <p:cNvPicPr>
            <a:picLocks noChangeAspect="1"/>
          </p:cNvPicPr>
          <p:nvPr/>
        </p:nvPicPr>
        <p:blipFill>
          <a:blip r:embed="rId3"/>
          <a:stretch>
            <a:fillRect/>
          </a:stretch>
        </p:blipFill>
        <p:spPr>
          <a:xfrm>
            <a:off x="2501900" y="2896433"/>
            <a:ext cx="4127500" cy="3568700"/>
          </a:xfrm>
          <a:prstGeom prst="rect">
            <a:avLst/>
          </a:prstGeom>
        </p:spPr>
      </p:pic>
    </p:spTree>
    <p:extLst>
      <p:ext uri="{BB962C8B-B14F-4D97-AF65-F5344CB8AC3E}">
        <p14:creationId xmlns:p14="http://schemas.microsoft.com/office/powerpoint/2010/main" val="214827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4629150" y="1763006"/>
            <a:ext cx="4057650" cy="4525963"/>
          </a:xfrm>
        </p:spPr>
      </p:pic>
      <p:sp>
        <p:nvSpPr>
          <p:cNvPr id="2" name="Title 1"/>
          <p:cNvSpPr>
            <a:spLocks noGrp="1"/>
          </p:cNvSpPr>
          <p:nvPr>
            <p:ph type="title"/>
          </p:nvPr>
        </p:nvSpPr>
        <p:spPr/>
        <p:txBody>
          <a:bodyPr/>
          <a:lstStyle/>
          <a:p>
            <a:r>
              <a:rPr lang="en-US" dirty="0" smtClean="0"/>
              <a:t>Richer, more complex?</a:t>
            </a:r>
            <a:endParaRPr lang="en-US" dirty="0"/>
          </a:p>
        </p:txBody>
      </p:sp>
      <p:sp>
        <p:nvSpPr>
          <p:cNvPr id="6" name="Rectangle 5"/>
          <p:cNvSpPr/>
          <p:nvPr/>
        </p:nvSpPr>
        <p:spPr>
          <a:xfrm>
            <a:off x="457200" y="1543065"/>
            <a:ext cx="3881827" cy="2862322"/>
          </a:xfrm>
          <a:prstGeom prst="rect">
            <a:avLst/>
          </a:prstGeom>
        </p:spPr>
        <p:txBody>
          <a:bodyPr wrap="square">
            <a:spAutoFit/>
          </a:bodyPr>
          <a:lstStyle/>
          <a:p>
            <a:r>
              <a:rPr lang="en-US" sz="3600" dirty="0"/>
              <a:t>This is impossible considering the number of digital non-textual objects.</a:t>
            </a:r>
          </a:p>
        </p:txBody>
      </p:sp>
      <p:sp>
        <p:nvSpPr>
          <p:cNvPr id="7" name="Rectangle 6"/>
          <p:cNvSpPr/>
          <p:nvPr/>
        </p:nvSpPr>
        <p:spPr>
          <a:xfrm>
            <a:off x="192918" y="6288969"/>
            <a:ext cx="8696795" cy="369332"/>
          </a:xfrm>
          <a:prstGeom prst="rect">
            <a:avLst/>
          </a:prstGeom>
        </p:spPr>
        <p:txBody>
          <a:bodyPr wrap="square">
            <a:spAutoFit/>
          </a:bodyPr>
          <a:lstStyle/>
          <a:p>
            <a:r>
              <a:rPr lang="en-US" i="1" dirty="0"/>
              <a:t>http://</a:t>
            </a:r>
            <a:r>
              <a:rPr lang="en-US" i="1" dirty="0" err="1"/>
              <a:t>www.mkbergman.com</a:t>
            </a:r>
            <a:r>
              <a:rPr lang="en-US" i="1" dirty="0"/>
              <a:t>/419/so-what-might-the-webs-subject-backbone-look-like/</a:t>
            </a:r>
          </a:p>
        </p:txBody>
      </p:sp>
    </p:spTree>
    <p:extLst>
      <p:ext uri="{BB962C8B-B14F-4D97-AF65-F5344CB8AC3E}">
        <p14:creationId xmlns:p14="http://schemas.microsoft.com/office/powerpoint/2010/main" val="387116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Richer, more complex?</a:t>
            </a:r>
            <a:endParaRPr lang="en-US" dirty="0"/>
          </a:p>
        </p:txBody>
      </p:sp>
      <p:pic>
        <p:nvPicPr>
          <p:cNvPr id="5" name="Picture 4"/>
          <p:cNvPicPr>
            <a:picLocks noChangeAspect="1"/>
          </p:cNvPicPr>
          <p:nvPr/>
        </p:nvPicPr>
        <p:blipFill>
          <a:blip r:embed="rId3"/>
          <a:stretch>
            <a:fillRect/>
          </a:stretch>
        </p:blipFill>
        <p:spPr>
          <a:xfrm>
            <a:off x="4746178" y="2244085"/>
            <a:ext cx="3940622" cy="3118652"/>
          </a:xfrm>
          <a:prstGeom prst="rect">
            <a:avLst/>
          </a:prstGeom>
        </p:spPr>
      </p:pic>
      <p:sp>
        <p:nvSpPr>
          <p:cNvPr id="6" name="TextBox 5"/>
          <p:cNvSpPr txBox="1"/>
          <p:nvPr/>
        </p:nvSpPr>
        <p:spPr>
          <a:xfrm>
            <a:off x="457201" y="1628704"/>
            <a:ext cx="4117004" cy="4524315"/>
          </a:xfrm>
          <a:prstGeom prst="rect">
            <a:avLst/>
          </a:prstGeom>
          <a:noFill/>
        </p:spPr>
        <p:txBody>
          <a:bodyPr wrap="square" rtlCol="0">
            <a:spAutoFit/>
          </a:bodyPr>
          <a:lstStyle/>
          <a:p>
            <a:r>
              <a:rPr lang="en-US" sz="3200" dirty="0" smtClean="0"/>
              <a:t>The </a:t>
            </a:r>
            <a:r>
              <a:rPr lang="en-US" sz="3200" dirty="0"/>
              <a:t>number of classes of digital objects (likely to be archived) is greater than the number of classes of physical objects (likely to be archived).</a:t>
            </a:r>
          </a:p>
          <a:p>
            <a:endParaRPr lang="en-US" sz="3200" dirty="0"/>
          </a:p>
          <a:p>
            <a:endParaRPr lang="en-US" sz="3200" dirty="0"/>
          </a:p>
        </p:txBody>
      </p:sp>
    </p:spTree>
    <p:extLst>
      <p:ext uri="{BB962C8B-B14F-4D97-AF65-F5344CB8AC3E}">
        <p14:creationId xmlns:p14="http://schemas.microsoft.com/office/powerpoint/2010/main" val="417842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CyberInfrastructure</a:t>
            </a:r>
            <a:r>
              <a:rPr lang="en-US" dirty="0" smtClean="0"/>
              <a:t> for Billions of Electronic Records</a:t>
            </a:r>
          </a:p>
          <a:p>
            <a:pPr lvl="1"/>
            <a:r>
              <a:rPr lang="en-US" dirty="0" smtClean="0"/>
              <a:t>Funded by NARA / NSF since 2010</a:t>
            </a:r>
          </a:p>
          <a:p>
            <a:pPr lvl="1"/>
            <a:r>
              <a:rPr lang="en-US" dirty="0" smtClean="0"/>
              <a:t>See:</a:t>
            </a:r>
            <a:r>
              <a:rPr lang="en-US" dirty="0"/>
              <a:t> </a:t>
            </a:r>
            <a:r>
              <a:rPr lang="en-US" dirty="0" smtClean="0">
                <a:hlinkClick r:id="rId3"/>
              </a:rPr>
              <a:t>http</a:t>
            </a:r>
            <a:r>
              <a:rPr lang="en-US" dirty="0">
                <a:hlinkClick r:id="rId3"/>
              </a:rPr>
              <a:t>://ci-ber.blogspot.com</a:t>
            </a:r>
            <a:r>
              <a:rPr lang="en-US" dirty="0" smtClean="0">
                <a:hlinkClick r:id="rId3"/>
              </a:rPr>
              <a:t>/</a:t>
            </a:r>
            <a:endParaRPr lang="en-US" dirty="0" smtClean="0"/>
          </a:p>
          <a:p>
            <a:pPr lvl="1"/>
            <a:r>
              <a:rPr lang="en-US" dirty="0" err="1" smtClean="0"/>
              <a:t>See:</a:t>
            </a:r>
            <a:r>
              <a:rPr lang="en-US" dirty="0" err="1" smtClean="0">
                <a:hlinkClick r:id="rId3"/>
              </a:rPr>
              <a:t>http</a:t>
            </a:r>
            <a:r>
              <a:rPr lang="en-US" dirty="0">
                <a:hlinkClick r:id="rId3"/>
              </a:rPr>
              <a:t>://www.whitehouse.gov/sites/default/files/microsites/ostp/big_data_fact_sheet_final.pdf</a:t>
            </a:r>
          </a:p>
          <a:p>
            <a:pPr lvl="2"/>
            <a:r>
              <a:rPr lang="en-US" dirty="0" smtClean="0">
                <a:solidFill>
                  <a:schemeClr val="tx1"/>
                </a:solidFill>
                <a:hlinkClick r:id="rId3"/>
              </a:rPr>
              <a:t>Included </a:t>
            </a:r>
            <a:r>
              <a:rPr lang="en-US" dirty="0">
                <a:solidFill>
                  <a:schemeClr val="tx1"/>
                </a:solidFill>
                <a:hlinkClick r:id="rId3"/>
              </a:rPr>
              <a:t>in the White House fact sheet titled, </a:t>
            </a:r>
            <a:r>
              <a:rPr lang="en-US" dirty="0">
                <a:solidFill>
                  <a:srgbClr val="000000"/>
                </a:solidFill>
                <a:hlinkClick r:id="rId4"/>
              </a:rPr>
              <a:t>“Big Data Across the Federal Government,”</a:t>
            </a:r>
            <a:r>
              <a:rPr lang="en-US" dirty="0">
                <a:solidFill>
                  <a:schemeClr val="tx1"/>
                </a:solidFill>
                <a:hlinkClick r:id="rId4"/>
              </a:rPr>
              <a:t> which was distributed in conjunction with the announcement. </a:t>
            </a:r>
            <a:endParaRPr lang="en-US" dirty="0" smtClean="0"/>
          </a:p>
          <a:p>
            <a:r>
              <a:rPr lang="en-US" dirty="0" smtClean="0"/>
              <a:t>Scale systems to billions of electronic records.</a:t>
            </a:r>
          </a:p>
          <a:p>
            <a:pPr lvl="1"/>
            <a:r>
              <a:rPr lang="en-US" dirty="0" smtClean="0"/>
              <a:t>Browsing.</a:t>
            </a:r>
          </a:p>
          <a:p>
            <a:pPr lvl="1"/>
            <a:r>
              <a:rPr lang="en-US" dirty="0" smtClean="0"/>
              <a:t>Indexing.</a:t>
            </a:r>
          </a:p>
          <a:p>
            <a:pPr lvl="1"/>
            <a:r>
              <a:rPr lang="en-US" dirty="0" smtClean="0"/>
              <a:t>Triage, vetting, search.</a:t>
            </a:r>
            <a:endParaRPr lang="en-US" dirty="0"/>
          </a:p>
        </p:txBody>
      </p:sp>
      <p:sp>
        <p:nvSpPr>
          <p:cNvPr id="2" name="Title 1"/>
          <p:cNvSpPr>
            <a:spLocks noGrp="1"/>
          </p:cNvSpPr>
          <p:nvPr>
            <p:ph type="title"/>
          </p:nvPr>
        </p:nvSpPr>
        <p:spPr/>
        <p:txBody>
          <a:bodyPr/>
          <a:lstStyle/>
          <a:p>
            <a:r>
              <a:rPr lang="en-US" dirty="0" smtClean="0"/>
              <a:t>The CI-BER project</a:t>
            </a:r>
            <a:endParaRPr lang="en-US" dirty="0"/>
          </a:p>
        </p:txBody>
      </p:sp>
    </p:spTree>
    <p:extLst>
      <p:ext uri="{BB962C8B-B14F-4D97-AF65-F5344CB8AC3E}">
        <p14:creationId xmlns:p14="http://schemas.microsoft.com/office/powerpoint/2010/main" val="1456659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2001</TotalTime>
  <Words>2208</Words>
  <Application>Microsoft Macintosh PowerPoint</Application>
  <PresentationFormat>On-screen Show (4:3)</PresentationFormat>
  <Paragraphs>144</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Grid</vt:lpstr>
      <vt:lpstr>Issues of scale in next-gen archives</vt:lpstr>
      <vt:lpstr>Why do current methods fall short?</vt:lpstr>
      <vt:lpstr>Imagine a FOIA request on this</vt:lpstr>
      <vt:lpstr>The bottom line</vt:lpstr>
      <vt:lpstr>Richer, more complex?</vt:lpstr>
      <vt:lpstr>Richer, more complex?</vt:lpstr>
      <vt:lpstr>Richer, more complex?</vt:lpstr>
      <vt:lpstr>Richer, more complex?</vt:lpstr>
      <vt:lpstr>The CI-BER project</vt:lpstr>
      <vt:lpstr>The test collection </vt:lpstr>
      <vt:lpstr>PowerPoint Presentation</vt:lpstr>
      <vt:lpstr>A geographic subset</vt:lpstr>
      <vt:lpstr>A “typical” geographic dataset</vt:lpstr>
      <vt:lpstr>General ideas for indexing large collections</vt:lpstr>
      <vt:lpstr>Indexing geographic data</vt:lpstr>
      <vt:lpstr>CI-BER indexing</vt:lpstr>
      <vt:lpstr>Cyberinfrastructure: Geoanalytics</vt:lpstr>
      <vt:lpstr>CI-BER visualizations</vt:lpstr>
      <vt:lpstr>Treemaps</vt:lpstr>
      <vt:lpstr>Importance of geography</vt:lpstr>
      <vt:lpstr>Browsing the index</vt:lpstr>
      <vt:lpstr>What indexing geography says about other kinds of data</vt:lpstr>
      <vt:lpstr>Future: “dynamic” indexes</vt:lpstr>
      <vt:lpstr>Future: intelligent agents</vt:lpstr>
      <vt:lpstr>Future: crowdsourcing content</vt:lpstr>
    </vt:vector>
  </TitlesOfParts>
  <Company>Renci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of scale in next-gen archives</dc:title>
  <dc:creator>Jefferson Heard</dc:creator>
  <cp:lastModifiedBy>Richard Marciano</cp:lastModifiedBy>
  <cp:revision>22</cp:revision>
  <dcterms:created xsi:type="dcterms:W3CDTF">2012-10-30T14:58:02Z</dcterms:created>
  <dcterms:modified xsi:type="dcterms:W3CDTF">2013-07-08T17:35:40Z</dcterms:modified>
</cp:coreProperties>
</file>